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7" r:id="rId3"/>
    <p:sldId id="268" r:id="rId4"/>
    <p:sldId id="258" r:id="rId5"/>
    <p:sldId id="269" r:id="rId6"/>
    <p:sldId id="260" r:id="rId7"/>
    <p:sldId id="271" r:id="rId8"/>
    <p:sldId id="261" r:id="rId9"/>
    <p:sldId id="274" r:id="rId10"/>
    <p:sldId id="272" r:id="rId11"/>
    <p:sldId id="262" r:id="rId12"/>
    <p:sldId id="275" r:id="rId13"/>
    <p:sldId id="273" r:id="rId14"/>
    <p:sldId id="263" r:id="rId15"/>
    <p:sldId id="276" r:id="rId16"/>
    <p:sldId id="26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FF1E7"/>
    <a:srgbClr val="F7A493"/>
    <a:srgbClr val="0FB7BD"/>
    <a:srgbClr val="0FB9BD"/>
    <a:srgbClr val="C9D3E9"/>
    <a:srgbClr val="A8B8DC"/>
    <a:srgbClr val="E1E7F3"/>
    <a:srgbClr val="97AAD5"/>
    <a:srgbClr val="8BA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184"/>
        <p:guide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slide" Target="slide1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2722293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2918007"/>
            <a:chOff x="760064" y="827862"/>
            <a:chExt cx="6239570" cy="2918007"/>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Listening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03274"/>
              <a:ext cx="420785" cy="432923"/>
            </a:xfrm>
            <a:prstGeom prst="rect">
              <a:avLst/>
            </a:prstGeom>
          </p:spPr>
        </p:pic>
        <p:sp>
          <p:nvSpPr>
            <p:cNvPr id="20" name="TextBox 19"/>
            <p:cNvSpPr txBox="1"/>
            <p:nvPr/>
          </p:nvSpPr>
          <p:spPr>
            <a:xfrm>
              <a:off x="1223293" y="2730206"/>
              <a:ext cx="5776341" cy="10156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Mai’s family is talking to a travel agent about their trip to Singapore. Listen and tick (</a:t>
              </a:r>
              <a:r>
                <a:rPr lang="en-US" sz="2000" b="1">
                  <a:latin typeface="Arial" panose="020B0604020202020204" pitchFamily="34" charset="0"/>
                  <a:cs typeface="Arial" panose="020B0604020202020204" pitchFamily="34" charset="0"/>
                  <a:sym typeface="Wingdings 2" panose="05020102010507070707" pitchFamily="18" charset="2"/>
                </a:rPr>
                <a:t></a:t>
              </a:r>
              <a:r>
                <a:rPr lang="en-US" sz="2000" b="1">
                  <a:latin typeface="Arial" panose="020B0604020202020204" pitchFamily="34" charset="0"/>
                  <a:cs typeface="Arial" panose="020B0604020202020204" pitchFamily="34" charset="0"/>
                </a:rPr>
                <a:t>) T (True) or F (False).</a:t>
              </a:r>
            </a:p>
          </p:txBody>
        </p:sp>
      </p:grpSp>
    </p:spTree>
    <p:extLst>
      <p:ext uri="{BB962C8B-B14F-4D97-AF65-F5344CB8AC3E}">
        <p14:creationId xmlns:p14="http://schemas.microsoft.com/office/powerpoint/2010/main" val="327604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92219" y="62542"/>
            <a:ext cx="8057471" cy="830997"/>
          </a:xfrm>
          <a:prstGeom prst="rect">
            <a:avLst/>
          </a:prstGeom>
          <a:noFill/>
        </p:spPr>
        <p:txBody>
          <a:bodyPr wrap="square" rtlCol="0">
            <a:spAutoFit/>
          </a:bodyPr>
          <a:lstStyle/>
          <a:p>
            <a:r>
              <a:rPr lang="en-US" sz="2400" b="1" spc="-50" dirty="0">
                <a:effectLst>
                  <a:glow rad="88900">
                    <a:schemeClr val="bg1"/>
                  </a:glow>
                </a:effectLst>
                <a:latin typeface="Arial" panose="020B0604020202020204" pitchFamily="34" charset="0"/>
                <a:cs typeface="Arial" panose="020B0604020202020204" pitchFamily="34" charset="0"/>
              </a:rPr>
              <a:t>Mai’s family is talking to a travel agent about their trip to Singapore. Listen and tick (</a:t>
            </a:r>
            <a:r>
              <a:rPr lang="en-US" sz="2400" b="1" spc="-50" dirty="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spc="-50" dirty="0">
                <a:effectLst>
                  <a:glow rad="88900">
                    <a:schemeClr val="bg1"/>
                  </a:glow>
                </a:effectLst>
                <a:latin typeface="Arial" panose="020B0604020202020204" pitchFamily="34" charset="0"/>
                <a:cs typeface="Arial" panose="020B0604020202020204" pitchFamily="34" charset="0"/>
              </a:rPr>
              <a:t>) T (True) or F (False).</a:t>
            </a:r>
          </a:p>
        </p:txBody>
      </p:sp>
      <p:graphicFrame>
        <p:nvGraphicFramePr>
          <p:cNvPr id="24" name="Table 23"/>
          <p:cNvGraphicFramePr>
            <a:graphicFrameLocks noGrp="1"/>
          </p:cNvGraphicFramePr>
          <p:nvPr>
            <p:extLst>
              <p:ext uri="{D42A27DB-BD31-4B8C-83A1-F6EECF244321}">
                <p14:modId xmlns:p14="http://schemas.microsoft.com/office/powerpoint/2010/main" val="2293576436"/>
              </p:ext>
            </p:extLst>
          </p:nvPr>
        </p:nvGraphicFramePr>
        <p:xfrm>
          <a:off x="136072" y="1897387"/>
          <a:ext cx="8871856" cy="3108960"/>
        </p:xfrm>
        <a:graphic>
          <a:graphicData uri="http://schemas.openxmlformats.org/drawingml/2006/table">
            <a:tbl>
              <a:tblPr firstRow="1" bandRow="1">
                <a:tableStyleId>{1E171933-4619-4E11-9A3F-F7608DF75F80}</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T</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F</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extLst>
                  <a:ext uri="{0D108BD9-81ED-4DB2-BD59-A6C34878D82A}">
                    <a16:rowId xmlns:a16="http://schemas.microsoft.com/office/drawing/2014/main" val="10000"/>
                  </a:ext>
                </a:extLst>
              </a:tr>
              <a:tr h="370840">
                <a:tc>
                  <a:txBody>
                    <a:bodyPr/>
                    <a:lstStyle/>
                    <a:p>
                      <a:pPr algn="ctr"/>
                      <a:r>
                        <a:rPr lang="en-US" sz="2400" b="1" dirty="0">
                          <a:solidFill>
                            <a:srgbClr val="0070C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Mai’s visit to Singapore is four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They won’t go to the National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2400" b="1" dirty="0">
                          <a:solidFill>
                            <a:srgbClr val="0070C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visit to Sentosa takes a full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Sea Aquarium is a zoo for 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Light and Sound Show is in the afternoon.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2" name="Bản sao của B1_45">
            <a:hlinkClick r:id="" action="ppaction://media"/>
            <a:extLst>
              <a:ext uri="{FF2B5EF4-FFF2-40B4-BE49-F238E27FC236}">
                <a16:creationId xmlns:a16="http://schemas.microsoft.com/office/drawing/2014/main" id="{7F026528-C949-466B-A807-B609C9D66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035" y="449102"/>
            <a:ext cx="487363" cy="487363"/>
          </a:xfrm>
          <a:prstGeom prst="rect">
            <a:avLst/>
          </a:prstGeom>
        </p:spPr>
      </p:pic>
      <p:sp>
        <p:nvSpPr>
          <p:cNvPr id="9" name="Rounded Rectangle 2">
            <a:hlinkClick r:id="rId7" action="ppaction://hlinksldjump"/>
            <a:extLst>
              <a:ext uri="{FF2B5EF4-FFF2-40B4-BE49-F238E27FC236}">
                <a16:creationId xmlns:a16="http://schemas.microsoft.com/office/drawing/2014/main" id="{B94D5346-C8CA-40AD-8A25-1A0E92B9EB45}"/>
              </a:ext>
            </a:extLst>
          </p:cNvPr>
          <p:cNvSpPr/>
          <p:nvPr/>
        </p:nvSpPr>
        <p:spPr>
          <a:xfrm>
            <a:off x="4297680" y="6281652"/>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
        <p:nvSpPr>
          <p:cNvPr id="3" name="TextBox 2">
            <a:extLst>
              <a:ext uri="{FF2B5EF4-FFF2-40B4-BE49-F238E27FC236}">
                <a16:creationId xmlns:a16="http://schemas.microsoft.com/office/drawing/2014/main" id="{D9141459-1B2B-4A20-B082-24836DE0B449}"/>
              </a:ext>
            </a:extLst>
          </p:cNvPr>
          <p:cNvSpPr txBox="1"/>
          <p:nvPr/>
        </p:nvSpPr>
        <p:spPr>
          <a:xfrm>
            <a:off x="7324436" y="2364509"/>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0" name="TextBox 9">
            <a:extLst>
              <a:ext uri="{FF2B5EF4-FFF2-40B4-BE49-F238E27FC236}">
                <a16:creationId xmlns:a16="http://schemas.microsoft.com/office/drawing/2014/main" id="{438114D6-0B82-4356-830C-5953532CB1C8}"/>
              </a:ext>
            </a:extLst>
          </p:cNvPr>
          <p:cNvSpPr txBox="1"/>
          <p:nvPr/>
        </p:nvSpPr>
        <p:spPr>
          <a:xfrm>
            <a:off x="8275781" y="2918691"/>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1" name="TextBox 10">
            <a:extLst>
              <a:ext uri="{FF2B5EF4-FFF2-40B4-BE49-F238E27FC236}">
                <a16:creationId xmlns:a16="http://schemas.microsoft.com/office/drawing/2014/main" id="{94F30FB3-66AB-4643-B608-FF97EB2BBC50}"/>
              </a:ext>
            </a:extLst>
          </p:cNvPr>
          <p:cNvSpPr txBox="1"/>
          <p:nvPr/>
        </p:nvSpPr>
        <p:spPr>
          <a:xfrm>
            <a:off x="7324436" y="3432555"/>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2" name="TextBox 11">
            <a:extLst>
              <a:ext uri="{FF2B5EF4-FFF2-40B4-BE49-F238E27FC236}">
                <a16:creationId xmlns:a16="http://schemas.microsoft.com/office/drawing/2014/main" id="{D11161A2-6C71-4484-A291-B45C52405C12}"/>
              </a:ext>
            </a:extLst>
          </p:cNvPr>
          <p:cNvSpPr txBox="1"/>
          <p:nvPr/>
        </p:nvSpPr>
        <p:spPr>
          <a:xfrm>
            <a:off x="7324436" y="3968264"/>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3" name="TextBox 12">
            <a:extLst>
              <a:ext uri="{FF2B5EF4-FFF2-40B4-BE49-F238E27FC236}">
                <a16:creationId xmlns:a16="http://schemas.microsoft.com/office/drawing/2014/main" id="{D8D4503A-3CA8-46C7-96A3-1098F874B121}"/>
              </a:ext>
            </a:extLst>
          </p:cNvPr>
          <p:cNvSpPr txBox="1"/>
          <p:nvPr/>
        </p:nvSpPr>
        <p:spPr>
          <a:xfrm>
            <a:off x="8275781" y="4467028"/>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201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378248"/>
            <a:chOff x="0" y="0"/>
            <a:chExt cx="9144000" cy="6378248"/>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657703"/>
            </a:xfrm>
            <a:prstGeom prst="rect">
              <a:avLst/>
            </a:prstGeom>
            <a:noFill/>
            <a:ln w="19050">
              <a:solidFill>
                <a:srgbClr val="0FB7BD"/>
              </a:solidFill>
            </a:ln>
          </p:spPr>
          <p:txBody>
            <a:bodyPr wrap="square">
              <a:spAutoFit/>
            </a:bodyPr>
            <a:lstStyle/>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Here we have a four-day </a:t>
              </a:r>
              <a:r>
                <a:rPr lang="en-US" sz="2200" b="0" i="0" dirty="0" err="1">
                  <a:solidFill>
                    <a:srgbClr val="333333"/>
                  </a:solidFill>
                  <a:effectLst/>
                  <a:latin typeface="Helvetica Neue"/>
                </a:rPr>
                <a:t>programme</a:t>
              </a:r>
              <a:r>
                <a:rPr lang="en-US" sz="2200" b="0" i="0" dirty="0">
                  <a:solidFill>
                    <a:srgbClr val="333333"/>
                  </a:solidFill>
                  <a:effectLst/>
                  <a:latin typeface="Helvetica Neue"/>
                </a:rPr>
                <a:t> for you...</a:t>
              </a:r>
            </a:p>
            <a:p>
              <a:pPr algn="just">
                <a:lnSpc>
                  <a:spcPct val="110000"/>
                </a:lnSpc>
              </a:pPr>
              <a:r>
                <a:rPr lang="en-US" sz="2200" b="1" i="1" dirty="0">
                  <a:solidFill>
                    <a:srgbClr val="333333"/>
                  </a:solidFill>
                  <a:effectLst/>
                  <a:latin typeface="Helvetica Neue"/>
                </a:rPr>
                <a:t>Mai’s mother: </a:t>
              </a:r>
              <a:r>
                <a:rPr lang="en-US" sz="2200" b="0" i="0" dirty="0">
                  <a:solidFill>
                    <a:srgbClr val="333333"/>
                  </a:solidFill>
                  <a:effectLst/>
                  <a:latin typeface="Helvetica Neue"/>
                </a:rPr>
                <a:t>Do we visit somewhere natural?</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Oh yes. We have two days for nature: one day at the National Park and one day at the zoo.</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How about Sentosa?</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Sentosa is a ‘must’ for families. We spend one day there.</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Is it enough?</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We start early and return late. There we visit the Sea Aquarium...</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What is it?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It’s a zoo for fish.</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Great.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In the evening we will watch the Light and Sound Show. And the last day is for...</a:t>
              </a:r>
              <a:endParaRPr lang="en-US" sz="22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5">
            <a:hlinkClick r:id="" action="ppaction://media"/>
            <a:extLst>
              <a:ext uri="{FF2B5EF4-FFF2-40B4-BE49-F238E27FC236}">
                <a16:creationId xmlns:a16="http://schemas.microsoft.com/office/drawing/2014/main" id="{F6D7CED9-55BF-4584-83DF-2F28AE480A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70960"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012581" y="1492490"/>
            <a:ext cx="5118838" cy="2610230"/>
            <a:chOff x="760064" y="827862"/>
            <a:chExt cx="5118838" cy="2610230"/>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Writing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21365"/>
              <a:ext cx="420785" cy="396740"/>
            </a:xfrm>
            <a:prstGeom prst="rect">
              <a:avLst/>
            </a:prstGeom>
          </p:spPr>
        </p:pic>
        <p:sp>
          <p:nvSpPr>
            <p:cNvPr id="20" name="TextBox 19"/>
            <p:cNvSpPr txBox="1"/>
            <p:nvPr/>
          </p:nvSpPr>
          <p:spPr>
            <a:xfrm>
              <a:off x="1223294" y="2730206"/>
              <a:ext cx="4655608"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Complete this paragraph to describe the place you live.</a:t>
              </a:r>
            </a:p>
          </p:txBody>
        </p:sp>
      </p:grpSp>
    </p:spTree>
    <p:extLst>
      <p:ext uri="{BB962C8B-B14F-4D97-AF65-F5344CB8AC3E}">
        <p14:creationId xmlns:p14="http://schemas.microsoft.com/office/powerpoint/2010/main" val="299343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03" y="1644758"/>
            <a:ext cx="7839075" cy="5305425"/>
          </a:xfrm>
          <a:prstGeom prst="rect">
            <a:avLst/>
          </a:prstGeom>
        </p:spPr>
      </p:pic>
      <p:sp>
        <p:nvSpPr>
          <p:cNvPr id="5" name="TextBox 4"/>
          <p:cNvSpPr txBox="1"/>
          <p:nvPr/>
        </p:nvSpPr>
        <p:spPr>
          <a:xfrm>
            <a:off x="1776845" y="2850920"/>
            <a:ext cx="6172200" cy="2893100"/>
          </a:xfrm>
          <a:prstGeom prst="rect">
            <a:avLst/>
          </a:prstGeom>
          <a:noFill/>
        </p:spPr>
        <p:txBody>
          <a:bodyPr wrap="square" rtlCol="0">
            <a:spAutoFit/>
          </a:bodyPr>
          <a:lstStyle/>
          <a:p>
            <a:r>
              <a:rPr lang="en-US" sz="2600"/>
              <a:t>I live in (1) _______. Life is very (2) _______ here. There is / are (3) _______ (places) in my neighbourhood.</a:t>
            </a:r>
          </a:p>
          <a:p>
            <a:endParaRPr lang="en-US" sz="2600"/>
          </a:p>
          <a:p>
            <a:r>
              <a:rPr lang="en-US" sz="2600"/>
              <a:t>At weekends, my friends and I often go to (4) _______ where we can (5) _______ (activities). That’s our favourite place.</a:t>
            </a:r>
          </a:p>
        </p:txBody>
      </p:sp>
    </p:spTree>
    <p:extLst>
      <p:ext uri="{BB962C8B-B14F-4D97-AF65-F5344CB8AC3E}">
        <p14:creationId xmlns:p14="http://schemas.microsoft.com/office/powerpoint/2010/main" val="94022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60" y="1475360"/>
            <a:ext cx="8347483" cy="5305425"/>
          </a:xfrm>
          <a:prstGeom prst="rect">
            <a:avLst/>
          </a:prstGeom>
        </p:spPr>
      </p:pic>
      <p:sp>
        <p:nvSpPr>
          <p:cNvPr id="5" name="TextBox 4"/>
          <p:cNvSpPr txBox="1"/>
          <p:nvPr/>
        </p:nvSpPr>
        <p:spPr>
          <a:xfrm>
            <a:off x="1341957" y="2584348"/>
            <a:ext cx="6886488" cy="3087448"/>
          </a:xfrm>
          <a:prstGeom prst="rect">
            <a:avLst/>
          </a:prstGeom>
          <a:noFill/>
        </p:spPr>
        <p:txBody>
          <a:bodyPr wrap="square" rtlCol="0">
            <a:spAutoFit/>
          </a:bodyPr>
          <a:lstStyle/>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I live in </a:t>
            </a:r>
            <a:r>
              <a:rPr lang="en-US" sz="2800" b="0" i="1" dirty="0">
                <a:solidFill>
                  <a:srgbClr val="F16649"/>
                </a:solidFill>
                <a:effectLst/>
                <a:latin typeface="MyriadPro-It" panose="020B0503030403090204" pitchFamily="34" charset="0"/>
              </a:rPr>
              <a:t>Tam Diep Town, </a:t>
            </a:r>
            <a:r>
              <a:rPr lang="en-US" sz="2800" b="0" i="1" dirty="0" err="1">
                <a:solidFill>
                  <a:srgbClr val="F16649"/>
                </a:solidFill>
                <a:effectLst/>
                <a:latin typeface="MyriadPro-It" panose="020B0503030403090204" pitchFamily="34" charset="0"/>
              </a:rPr>
              <a:t>Ninh</a:t>
            </a:r>
            <a:r>
              <a:rPr lang="en-US" sz="2800" b="0" i="1" dirty="0">
                <a:solidFill>
                  <a:srgbClr val="F16649"/>
                </a:solidFill>
                <a:effectLst/>
                <a:latin typeface="MyriadPro-It" panose="020B0503030403090204" pitchFamily="34" charset="0"/>
              </a:rPr>
              <a:t> </a:t>
            </a:r>
            <a:r>
              <a:rPr lang="en-US" sz="2800" b="0" i="1" dirty="0" err="1">
                <a:solidFill>
                  <a:srgbClr val="F16649"/>
                </a:solidFill>
                <a:effectLst/>
                <a:latin typeface="MyriadPro-It" panose="020B0503030403090204" pitchFamily="34" charset="0"/>
              </a:rPr>
              <a:t>Binh</a:t>
            </a:r>
            <a:r>
              <a:rPr lang="en-US" sz="2800" b="0" i="0" dirty="0">
                <a:solidFill>
                  <a:srgbClr val="242021"/>
                </a:solidFill>
                <a:effectLst/>
                <a:latin typeface="MyriadPro-Regular" panose="020B0503030403020204" pitchFamily="34" charset="0"/>
              </a:rPr>
              <a:t>. Life is very </a:t>
            </a:r>
            <a:r>
              <a:rPr lang="en-US" sz="2800" b="0" i="1" dirty="0">
                <a:solidFill>
                  <a:srgbClr val="F16649"/>
                </a:solidFill>
                <a:effectLst/>
                <a:latin typeface="MyriadPro-It" panose="020B0503030403090204" pitchFamily="34" charset="0"/>
              </a:rPr>
              <a:t>slow and quiet </a:t>
            </a:r>
            <a:r>
              <a:rPr lang="en-US" sz="2800" b="0" i="0" dirty="0">
                <a:solidFill>
                  <a:srgbClr val="242021"/>
                </a:solidFill>
                <a:effectLst/>
                <a:latin typeface="MyriadPro-Regular" panose="020B0503030403020204" pitchFamily="34" charset="0"/>
              </a:rPr>
              <a:t>here. There are </a:t>
            </a:r>
            <a:r>
              <a:rPr lang="en-US" sz="2800" b="0" i="1" dirty="0">
                <a:solidFill>
                  <a:srgbClr val="F16649"/>
                </a:solidFill>
                <a:effectLst/>
                <a:latin typeface="MyriadPro-It" panose="020B0503030403090204" pitchFamily="34" charset="0"/>
              </a:rPr>
              <a:t>large pineapple </a:t>
            </a:r>
            <a:r>
              <a:rPr lang="en-US" sz="2800" b="0" i="1" dirty="0">
                <a:solidFill>
                  <a:srgbClr val="242021"/>
                </a:solidFill>
                <a:effectLst/>
                <a:latin typeface="MyriadPro-It" panose="020B0503030403090204" pitchFamily="34" charset="0"/>
              </a:rPr>
              <a:t>fields </a:t>
            </a:r>
            <a:r>
              <a:rPr lang="en-US" sz="2800" b="0" i="0" dirty="0">
                <a:solidFill>
                  <a:srgbClr val="242021"/>
                </a:solidFill>
                <a:effectLst/>
                <a:latin typeface="MyriadPro-Regular" panose="020B0503030403020204" pitchFamily="34" charset="0"/>
              </a:rPr>
              <a:t>in my </a:t>
            </a:r>
            <a:r>
              <a:rPr lang="en-US" sz="2800" b="0" i="0" dirty="0" err="1">
                <a:solidFill>
                  <a:srgbClr val="242021"/>
                </a:solidFill>
                <a:effectLst/>
                <a:latin typeface="MyriadPro-Regular" panose="020B0503030403020204" pitchFamily="34" charset="0"/>
              </a:rPr>
              <a:t>neighbourhood</a:t>
            </a:r>
            <a:r>
              <a:rPr lang="en-US" sz="2800" b="0" i="0" dirty="0">
                <a:solidFill>
                  <a:srgbClr val="242021"/>
                </a:solidFill>
                <a:effectLst/>
                <a:latin typeface="MyriadPro-Regular" panose="020B0503030403020204" pitchFamily="34" charset="0"/>
              </a:rPr>
              <a:t>.</a:t>
            </a:r>
            <a:endParaRPr lang="en-US" sz="2800" dirty="0">
              <a:solidFill>
                <a:srgbClr val="242021"/>
              </a:solidFill>
              <a:latin typeface="MyriadPro-Regular" panose="020B0503030403020204" pitchFamily="34" charset="0"/>
            </a:endParaRPr>
          </a:p>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At weekends, my friends and I often go to </a:t>
            </a:r>
            <a:r>
              <a:rPr lang="en-US" sz="2800" b="0" i="1" dirty="0">
                <a:solidFill>
                  <a:srgbClr val="F16649"/>
                </a:solidFill>
                <a:effectLst/>
                <a:latin typeface="MyriadPro-It" panose="020B0503030403090204" pitchFamily="34" charset="0"/>
              </a:rPr>
              <a:t>the town playground</a:t>
            </a:r>
            <a:r>
              <a:rPr lang="en-US" sz="2800" b="0" i="1" dirty="0">
                <a:solidFill>
                  <a:srgbClr val="242021"/>
                </a:solidFill>
                <a:effectLst/>
                <a:latin typeface="MyriadPro-It" panose="020B0503030403090204" pitchFamily="34" charset="0"/>
              </a:rPr>
              <a:t> </a:t>
            </a:r>
            <a:r>
              <a:rPr lang="en-US" sz="2800" b="0" i="0" dirty="0">
                <a:solidFill>
                  <a:srgbClr val="242021"/>
                </a:solidFill>
                <a:effectLst/>
                <a:latin typeface="MyriadPro-Regular" panose="020B0503030403020204" pitchFamily="34" charset="0"/>
              </a:rPr>
              <a:t>where we can </a:t>
            </a:r>
            <a:r>
              <a:rPr lang="en-US" sz="2800" b="0" i="1" dirty="0">
                <a:solidFill>
                  <a:srgbClr val="F16649"/>
                </a:solidFill>
                <a:effectLst/>
                <a:latin typeface="MyriadPro-It" panose="020B0503030403090204" pitchFamily="34" charset="0"/>
              </a:rPr>
              <a:t>play football and fly kites</a:t>
            </a:r>
            <a:r>
              <a:rPr lang="en-US" sz="2800" b="0" i="0" dirty="0">
                <a:solidFill>
                  <a:srgbClr val="242021"/>
                </a:solidFill>
                <a:effectLst/>
                <a:latin typeface="MyriadPro-Regular" panose="020B0503030403020204" pitchFamily="34" charset="0"/>
              </a:rPr>
              <a:t>. That’s our </a:t>
            </a:r>
            <a:r>
              <a:rPr lang="en-US" sz="2800" b="0" i="0" dirty="0" err="1">
                <a:solidFill>
                  <a:srgbClr val="242021"/>
                </a:solidFill>
                <a:effectLst/>
                <a:latin typeface="MyriadPro-Regular" panose="020B0503030403020204" pitchFamily="34" charset="0"/>
              </a:rPr>
              <a:t>favourite</a:t>
            </a:r>
            <a:r>
              <a:rPr lang="en-US" sz="2800" b="0" i="0" dirty="0">
                <a:solidFill>
                  <a:srgbClr val="242021"/>
                </a:solidFill>
                <a:effectLst/>
                <a:latin typeface="MyriadPro-Regular" panose="020B0503030403020204" pitchFamily="34" charset="0"/>
              </a:rPr>
              <a:t> place.</a:t>
            </a:r>
            <a:r>
              <a:rPr lang="en-US" sz="2800" dirty="0"/>
              <a:t> </a:t>
            </a:r>
          </a:p>
        </p:txBody>
      </p:sp>
    </p:spTree>
    <p:extLst>
      <p:ext uri="{BB962C8B-B14F-4D97-AF65-F5344CB8AC3E}">
        <p14:creationId xmlns:p14="http://schemas.microsoft.com/office/powerpoint/2010/main" val="145725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5024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12" y="2544158"/>
            <a:ext cx="4377873" cy="773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4" y="2542074"/>
            <a:ext cx="946337" cy="777611"/>
          </a:xfrm>
          <a:prstGeom prst="rect">
            <a:avLst/>
          </a:prstGeom>
        </p:spPr>
      </p:pic>
      <p:sp>
        <p:nvSpPr>
          <p:cNvPr id="2" name="TextBox 1"/>
          <p:cNvSpPr txBox="1"/>
          <p:nvPr/>
        </p:nvSpPr>
        <p:spPr>
          <a:xfrm>
            <a:off x="1405388"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Reading</a:t>
            </a:r>
          </a:p>
          <a:p>
            <a:pPr marL="457200" indent="-457200">
              <a:lnSpc>
                <a:spcPct val="200000"/>
              </a:lnSpc>
              <a:buFont typeface="Wingdings" panose="05000000000000000000" pitchFamily="2" charset="2"/>
              <a:buChar char="Ø"/>
            </a:pPr>
            <a:r>
              <a:rPr lang="en-US" sz="2800" b="1">
                <a:solidFill>
                  <a:srgbClr val="048DA4"/>
                </a:solidFill>
              </a:rPr>
              <a:t>Speaking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28697" cy="2280956"/>
          </a:xfrm>
          <a:prstGeom prst="rect">
            <a:avLst/>
          </a:prstGeom>
        </p:spPr>
      </p:pic>
      <p:sp>
        <p:nvSpPr>
          <p:cNvPr id="3" name="TextBox 2"/>
          <p:cNvSpPr txBox="1"/>
          <p:nvPr/>
        </p:nvSpPr>
        <p:spPr>
          <a:xfrm>
            <a:off x="251460" y="262890"/>
            <a:ext cx="4080510" cy="1200329"/>
          </a:xfrm>
          <a:prstGeom prst="rect">
            <a:avLst/>
          </a:prstGeom>
          <a:noFill/>
        </p:spPr>
        <p:txBody>
          <a:bodyPr wrap="square" rtlCol="0">
            <a:spAutoFit/>
          </a:bodyPr>
          <a:lstStyle/>
          <a:p>
            <a:r>
              <a:rPr lang="en-US" sz="7200" b="1">
                <a:solidFill>
                  <a:schemeClr val="bg1"/>
                </a:solidFill>
                <a:effectLst>
                  <a:outerShdw blurRad="38100" dist="38100" dir="2700000" algn="tl">
                    <a:srgbClr val="000000">
                      <a:alpha val="43137"/>
                    </a:srgbClr>
                  </a:outerShdw>
                </a:effectLst>
              </a:rPr>
              <a:t>REVIEW 2</a:t>
            </a:r>
          </a:p>
        </p:txBody>
      </p:sp>
      <p:sp>
        <p:nvSpPr>
          <p:cNvPr id="4" name="TextBox 3"/>
          <p:cNvSpPr txBox="1"/>
          <p:nvPr/>
        </p:nvSpPr>
        <p:spPr>
          <a:xfrm>
            <a:off x="4206240" y="727484"/>
            <a:ext cx="2914650" cy="523220"/>
          </a:xfrm>
          <a:prstGeom prst="rect">
            <a:avLst/>
          </a:prstGeom>
          <a:noFill/>
        </p:spPr>
        <p:txBody>
          <a:bodyPr wrap="square" rtlCol="0">
            <a:spAutoFit/>
          </a:bodyPr>
          <a:lstStyle/>
          <a:p>
            <a:r>
              <a:rPr lang="en-US" sz="2800" b="1">
                <a:effectLst>
                  <a:outerShdw blurRad="38100" dist="38100" dir="2700000" algn="tl">
                    <a:srgbClr val="000000">
                      <a:alpha val="43137"/>
                    </a:srgbClr>
                  </a:outerShdw>
                </a:effectLst>
              </a:rPr>
              <a:t>( UNITS 4 – 5 – 6) </a:t>
            </a:r>
          </a:p>
        </p:txBody>
      </p:sp>
      <p:sp>
        <p:nvSpPr>
          <p:cNvPr id="8" name="TextBox 7"/>
          <p:cNvSpPr txBox="1"/>
          <p:nvPr/>
        </p:nvSpPr>
        <p:spPr>
          <a:xfrm>
            <a:off x="4206240"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Listening</a:t>
            </a:r>
          </a:p>
          <a:p>
            <a:pPr marL="457200" indent="-457200">
              <a:lnSpc>
                <a:spcPct val="200000"/>
              </a:lnSpc>
              <a:buFont typeface="Wingdings" panose="05000000000000000000" pitchFamily="2" charset="2"/>
              <a:buChar char="Ø"/>
            </a:pPr>
            <a:r>
              <a:rPr lang="en-US" sz="2800" b="1">
                <a:solidFill>
                  <a:srgbClr val="048DA4"/>
                </a:solidFill>
              </a:rPr>
              <a:t>Writing</a:t>
            </a:r>
          </a:p>
        </p:txBody>
      </p:sp>
    </p:spTree>
    <p:extLst>
      <p:ext uri="{BB962C8B-B14F-4D97-AF65-F5344CB8AC3E}">
        <p14:creationId xmlns:p14="http://schemas.microsoft.com/office/powerpoint/2010/main" val="312409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5923884" cy="3565244"/>
            <a:chOff x="760064" y="827862"/>
            <a:chExt cx="5923884" cy="3565244"/>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Reading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1136"/>
              <a:ext cx="420785" cy="4572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76" y="3700757"/>
              <a:ext cx="461319" cy="457200"/>
            </a:xfrm>
            <a:prstGeom prst="rect">
              <a:avLst/>
            </a:prstGeom>
          </p:spPr>
        </p:pic>
        <p:sp>
          <p:nvSpPr>
            <p:cNvPr id="20" name="TextBox 19"/>
            <p:cNvSpPr txBox="1"/>
            <p:nvPr/>
          </p:nvSpPr>
          <p:spPr>
            <a:xfrm>
              <a:off x="1223294" y="2730206"/>
              <a:ext cx="5460654"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Read the passage and match the headings (A, B, C) with the paragraphs.</a:t>
              </a:r>
            </a:p>
          </p:txBody>
        </p:sp>
        <p:sp>
          <p:nvSpPr>
            <p:cNvPr id="21" name="TextBox 20"/>
            <p:cNvSpPr txBox="1"/>
            <p:nvPr/>
          </p:nvSpPr>
          <p:spPr>
            <a:xfrm>
              <a:off x="1224090" y="3685220"/>
              <a:ext cx="5176829" cy="707886"/>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Read the passage again and choose the correct answer A, B, or C.</a:t>
              </a:r>
            </a:p>
          </p:txBody>
        </p:sp>
      </p:grpSp>
    </p:spTree>
    <p:extLst>
      <p:ext uri="{BB962C8B-B14F-4D97-AF65-F5344CB8AC3E}">
        <p14:creationId xmlns:p14="http://schemas.microsoft.com/office/powerpoint/2010/main" val="270888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1741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27964" y="-14594"/>
            <a:ext cx="6948345"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Read the passage and match the headings (A, B, C) with the paragraphs.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10" y="1322137"/>
            <a:ext cx="7956780" cy="5315172"/>
          </a:xfrm>
          <a:prstGeom prst="rect">
            <a:avLst/>
          </a:prstGeom>
        </p:spPr>
      </p:pic>
      <p:sp>
        <p:nvSpPr>
          <p:cNvPr id="5" name="TextBox 4"/>
          <p:cNvSpPr txBox="1"/>
          <p:nvPr/>
        </p:nvSpPr>
        <p:spPr>
          <a:xfrm>
            <a:off x="827313" y="1413164"/>
            <a:ext cx="4222669" cy="707886"/>
          </a:xfrm>
          <a:prstGeom prst="rect">
            <a:avLst/>
          </a:prstGeom>
          <a:noFill/>
        </p:spPr>
        <p:txBody>
          <a:bodyPr wrap="square" rtlCol="0">
            <a:spAutoFit/>
          </a:bodyPr>
          <a:lstStyle/>
          <a:p>
            <a:pPr algn="ctr"/>
            <a:r>
              <a:rPr lang="en-US" sz="4000" b="1" i="1" dirty="0">
                <a:solidFill>
                  <a:schemeClr val="bg1"/>
                </a:solidFill>
                <a:effectLst>
                  <a:outerShdw blurRad="50800" dist="38100" algn="l" rotWithShape="0">
                    <a:prstClr val="black">
                      <a:alpha val="40000"/>
                    </a:prstClr>
                  </a:outerShdw>
                </a:effectLst>
                <a:latin typeface="Comic Sans MS" panose="030F0702030302020204" pitchFamily="66" charset="0"/>
              </a:rPr>
              <a:t>Visit Singapore</a:t>
            </a:r>
          </a:p>
        </p:txBody>
      </p:sp>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220135" y="290847"/>
            <a:ext cx="1596534" cy="470318"/>
            <a:chOff x="363373" y="1262747"/>
            <a:chExt cx="1596534" cy="470318"/>
          </a:xfrm>
        </p:grpSpPr>
        <p:sp>
          <p:nvSpPr>
            <p:cNvPr id="59" name="TextBox 58"/>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A.</a:t>
              </a:r>
            </a:p>
          </p:txBody>
        </p:sp>
        <p:sp>
          <p:nvSpPr>
            <p:cNvPr id="60" name="TextBox 59"/>
            <p:cNvSpPr txBox="1"/>
            <p:nvPr/>
          </p:nvSpPr>
          <p:spPr>
            <a:xfrm>
              <a:off x="827314" y="1271400"/>
              <a:ext cx="1132593" cy="461665"/>
            </a:xfrm>
            <a:prstGeom prst="rect">
              <a:avLst/>
            </a:prstGeom>
            <a:noFill/>
          </p:spPr>
          <p:txBody>
            <a:bodyPr wrap="square" rtlCol="0">
              <a:spAutoFit/>
            </a:bodyPr>
            <a:lstStyle/>
            <a:p>
              <a:r>
                <a:rPr lang="en-US" sz="2400" dirty="0"/>
                <a:t>Family</a:t>
              </a:r>
              <a:endParaRPr lang="en-US" sz="2400" i="1" dirty="0"/>
            </a:p>
          </p:txBody>
        </p:sp>
      </p:grpSp>
      <p:grpSp>
        <p:nvGrpSpPr>
          <p:cNvPr id="61" name="Group 60"/>
          <p:cNvGrpSpPr/>
          <p:nvPr/>
        </p:nvGrpSpPr>
        <p:grpSpPr>
          <a:xfrm>
            <a:off x="3541763" y="286520"/>
            <a:ext cx="1596534" cy="470318"/>
            <a:chOff x="363373" y="1262747"/>
            <a:chExt cx="1596534" cy="470318"/>
          </a:xfrm>
        </p:grpSpPr>
        <p:sp>
          <p:nvSpPr>
            <p:cNvPr id="62" name="TextBox 61"/>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B.</a:t>
              </a:r>
            </a:p>
          </p:txBody>
        </p:sp>
        <p:sp>
          <p:nvSpPr>
            <p:cNvPr id="63" name="TextBox 62"/>
            <p:cNvSpPr txBox="1"/>
            <p:nvPr/>
          </p:nvSpPr>
          <p:spPr>
            <a:xfrm>
              <a:off x="827314" y="1271400"/>
              <a:ext cx="1132593" cy="461665"/>
            </a:xfrm>
            <a:prstGeom prst="rect">
              <a:avLst/>
            </a:prstGeom>
            <a:noFill/>
          </p:spPr>
          <p:txBody>
            <a:bodyPr wrap="square" rtlCol="0">
              <a:spAutoFit/>
            </a:bodyPr>
            <a:lstStyle/>
            <a:p>
              <a:r>
                <a:rPr lang="en-US" sz="2400" dirty="0"/>
                <a:t>Nature</a:t>
              </a:r>
              <a:endParaRPr lang="en-US" sz="2400" i="1" dirty="0"/>
            </a:p>
          </p:txBody>
        </p:sp>
      </p:grpSp>
      <p:grpSp>
        <p:nvGrpSpPr>
          <p:cNvPr id="64" name="Group 63"/>
          <p:cNvGrpSpPr/>
          <p:nvPr/>
        </p:nvGrpSpPr>
        <p:grpSpPr>
          <a:xfrm>
            <a:off x="7327332" y="295173"/>
            <a:ext cx="1596534" cy="470318"/>
            <a:chOff x="363373" y="1262747"/>
            <a:chExt cx="1596534" cy="470318"/>
          </a:xfrm>
        </p:grpSpPr>
        <p:sp>
          <p:nvSpPr>
            <p:cNvPr id="65" name="TextBox 64"/>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C.</a:t>
              </a:r>
            </a:p>
          </p:txBody>
        </p:sp>
        <p:sp>
          <p:nvSpPr>
            <p:cNvPr id="66" name="TextBox 65"/>
            <p:cNvSpPr txBox="1"/>
            <p:nvPr/>
          </p:nvSpPr>
          <p:spPr>
            <a:xfrm>
              <a:off x="827314" y="1271400"/>
              <a:ext cx="1132593" cy="461665"/>
            </a:xfrm>
            <a:prstGeom prst="rect">
              <a:avLst/>
            </a:prstGeom>
            <a:noFill/>
          </p:spPr>
          <p:txBody>
            <a:bodyPr wrap="square" rtlCol="0">
              <a:spAutoFit/>
            </a:bodyPr>
            <a:lstStyle/>
            <a:p>
              <a:r>
                <a:rPr lang="en-US" sz="2400" dirty="0"/>
                <a:t>Culture</a:t>
              </a:r>
              <a:endParaRPr lang="en-US" sz="2400" i="1" dirty="0"/>
            </a:p>
          </p:txBody>
        </p:sp>
      </p:grpSp>
      <p:sp>
        <p:nvSpPr>
          <p:cNvPr id="3" name="Rectangle 2"/>
          <p:cNvSpPr/>
          <p:nvPr/>
        </p:nvSpPr>
        <p:spPr>
          <a:xfrm>
            <a:off x="0" y="924791"/>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985674"/>
            <a:ext cx="474830" cy="461665"/>
          </a:xfrm>
          <a:prstGeom prst="rect">
            <a:avLst/>
          </a:prstGeom>
          <a:noFill/>
        </p:spPr>
        <p:txBody>
          <a:bodyPr wrap="square" rtlCol="0">
            <a:spAutoFit/>
          </a:bodyPr>
          <a:lstStyle/>
          <a:p>
            <a:r>
              <a:rPr lang="en-US" sz="2400" b="1">
                <a:solidFill>
                  <a:srgbClr val="0070C0"/>
                </a:solidFill>
              </a:rPr>
              <a:t>1.</a:t>
            </a:r>
          </a:p>
        </p:txBody>
      </p:sp>
      <p:cxnSp>
        <p:nvCxnSpPr>
          <p:cNvPr id="6" name="Straight Connector 5"/>
          <p:cNvCxnSpPr/>
          <p:nvPr/>
        </p:nvCxnSpPr>
        <p:spPr>
          <a:xfrm flipV="1">
            <a:off x="601446" y="131002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0135" y="1310025"/>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888674"/>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873384"/>
            <a:ext cx="474830" cy="461665"/>
          </a:xfrm>
          <a:prstGeom prst="rect">
            <a:avLst/>
          </a:prstGeom>
          <a:noFill/>
        </p:spPr>
        <p:txBody>
          <a:bodyPr wrap="square" rtlCol="0">
            <a:spAutoFit/>
          </a:bodyPr>
          <a:lstStyle/>
          <a:p>
            <a:r>
              <a:rPr lang="en-US" sz="2400" b="1">
                <a:solidFill>
                  <a:srgbClr val="0070C0"/>
                </a:solidFill>
              </a:rPr>
              <a:t>2.</a:t>
            </a:r>
          </a:p>
        </p:txBody>
      </p:sp>
      <p:cxnSp>
        <p:nvCxnSpPr>
          <p:cNvPr id="73" name="Straight Connector 72"/>
          <p:cNvCxnSpPr/>
          <p:nvPr/>
        </p:nvCxnSpPr>
        <p:spPr>
          <a:xfrm flipV="1">
            <a:off x="601446" y="319773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0135" y="3208126"/>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862948"/>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862948"/>
            <a:ext cx="474830" cy="461665"/>
          </a:xfrm>
          <a:prstGeom prst="rect">
            <a:avLst/>
          </a:prstGeom>
          <a:noFill/>
        </p:spPr>
        <p:txBody>
          <a:bodyPr wrap="square" rtlCol="0">
            <a:spAutoFit/>
          </a:bodyPr>
          <a:lstStyle/>
          <a:p>
            <a:r>
              <a:rPr lang="en-US" sz="2400" b="1">
                <a:solidFill>
                  <a:srgbClr val="0070C0"/>
                </a:solidFill>
              </a:rPr>
              <a:t>3.</a:t>
            </a:r>
          </a:p>
        </p:txBody>
      </p:sp>
      <p:cxnSp>
        <p:nvCxnSpPr>
          <p:cNvPr id="76" name="Straight Connector 75"/>
          <p:cNvCxnSpPr/>
          <p:nvPr/>
        </p:nvCxnSpPr>
        <p:spPr>
          <a:xfrm flipV="1">
            <a:off x="571042" y="5187299"/>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89731" y="5280818"/>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996064"/>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870614"/>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871304"/>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Tree>
    <p:extLst>
      <p:ext uri="{BB962C8B-B14F-4D97-AF65-F5344CB8AC3E}">
        <p14:creationId xmlns:p14="http://schemas.microsoft.com/office/powerpoint/2010/main" val="112780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61"/>
                                        </p:tgtEl>
                                        <p:attrNameLst>
                                          <p:attrName>style.opacity</p:attrName>
                                        </p:attrNameLst>
                                      </p:cBhvr>
                                      <p:to>
                                        <p:strVal val="0.25"/>
                                      </p:to>
                                    </p:set>
                                    <p:animEffect filter="image" prLst="opacity: 0.25">
                                      <p:cBhvr rctx="IE">
                                        <p:cTn id="11" dur="indefinite"/>
                                        <p:tgtEl>
                                          <p:spTgt spid="6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64"/>
                                        </p:tgtEl>
                                        <p:attrNameLst>
                                          <p:attrName>style.opacity</p:attrName>
                                        </p:attrNameLst>
                                      </p:cBhvr>
                                      <p:to>
                                        <p:strVal val="0.25"/>
                                      </p:to>
                                    </p:set>
                                    <p:animEffect filter="image" prLst="opacity: 0.25">
                                      <p:cBhvr rctx="IE">
                                        <p:cTn id="20" dur="indefinite"/>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58"/>
                                        </p:tgtEl>
                                        <p:attrNameLst>
                                          <p:attrName>style.opacity</p:attrName>
                                        </p:attrNameLst>
                                      </p:cBhvr>
                                      <p:to>
                                        <p:strVal val="0.25"/>
                                      </p:to>
                                    </p:set>
                                    <p:animEffect filter="image" prLst="opacity: 0.25">
                                      <p:cBhvr rctx="IE">
                                        <p:cTn id="29" dur="indefinite"/>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3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913485" y="5443"/>
            <a:ext cx="7679797" cy="861774"/>
          </a:xfrm>
          <a:prstGeom prst="rect">
            <a:avLst/>
          </a:prstGeom>
          <a:noFill/>
        </p:spPr>
        <p:txBody>
          <a:bodyPr wrap="square" rtlCol="0">
            <a:spAutoFit/>
          </a:bodyPr>
          <a:lstStyle/>
          <a:p>
            <a:r>
              <a:rPr lang="en-US" sz="2400" b="1" spc="-100">
                <a:effectLst>
                  <a:glow rad="88900">
                    <a:schemeClr val="bg1"/>
                  </a:glow>
                </a:effectLst>
                <a:latin typeface="Arial" panose="020B0604020202020204" pitchFamily="34" charset="0"/>
                <a:cs typeface="Arial" panose="020B0604020202020204" pitchFamily="34" charset="0"/>
              </a:rPr>
              <a:t>Read the passage again and choose the correct answer A, B, or C.</a:t>
            </a:r>
          </a:p>
        </p:txBody>
      </p:sp>
      <p:grpSp>
        <p:nvGrpSpPr>
          <p:cNvPr id="9" name="Group 8"/>
          <p:cNvGrpSpPr/>
          <p:nvPr/>
        </p:nvGrpSpPr>
        <p:grpSpPr>
          <a:xfrm>
            <a:off x="854945" y="2218448"/>
            <a:ext cx="2111832" cy="461665"/>
            <a:chOff x="1230086" y="1785257"/>
            <a:chExt cx="2111832" cy="461665"/>
          </a:xfrm>
        </p:grpSpPr>
        <p:sp>
          <p:nvSpPr>
            <p:cNvPr id="10" name="TextBox 9"/>
            <p:cNvSpPr txBox="1"/>
            <p:nvPr/>
          </p:nvSpPr>
          <p:spPr>
            <a:xfrm>
              <a:off x="1230086" y="1785257"/>
              <a:ext cx="566057" cy="461665"/>
            </a:xfrm>
            <a:prstGeom prst="rect">
              <a:avLst/>
            </a:prstGeom>
            <a:noFill/>
          </p:spPr>
          <p:txBody>
            <a:bodyPr wrap="square" rtlCol="0">
              <a:spAutoFit/>
            </a:bodyPr>
            <a:lstStyle/>
            <a:p>
              <a:pPr algn="ctr"/>
              <a:r>
                <a:rPr lang="en-US" sz="2400" dirty="0">
                  <a:solidFill>
                    <a:srgbClr val="0070C0"/>
                  </a:solidFill>
                </a:rPr>
                <a:t>A.</a:t>
              </a:r>
            </a:p>
          </p:txBody>
        </p:sp>
        <p:sp>
          <p:nvSpPr>
            <p:cNvPr id="11" name="TextBox 10"/>
            <p:cNvSpPr txBox="1"/>
            <p:nvPr/>
          </p:nvSpPr>
          <p:spPr>
            <a:xfrm>
              <a:off x="1611086" y="1785257"/>
              <a:ext cx="1730832" cy="461665"/>
            </a:xfrm>
            <a:prstGeom prst="rect">
              <a:avLst/>
            </a:prstGeom>
            <a:noFill/>
          </p:spPr>
          <p:txBody>
            <a:bodyPr wrap="square" rtlCol="0">
              <a:spAutoFit/>
            </a:bodyPr>
            <a:lstStyle/>
            <a:p>
              <a:r>
                <a:rPr lang="en-US" sz="2400" dirty="0"/>
                <a:t>a park</a:t>
              </a:r>
            </a:p>
          </p:txBody>
        </p:sp>
      </p:grpSp>
      <p:grpSp>
        <p:nvGrpSpPr>
          <p:cNvPr id="12" name="Group 11"/>
          <p:cNvGrpSpPr/>
          <p:nvPr/>
        </p:nvGrpSpPr>
        <p:grpSpPr>
          <a:xfrm>
            <a:off x="3284258" y="2212110"/>
            <a:ext cx="2134280" cy="461665"/>
            <a:chOff x="1230086" y="1785257"/>
            <a:chExt cx="2134280" cy="461665"/>
          </a:xfrm>
        </p:grpSpPr>
        <p:sp>
          <p:nvSpPr>
            <p:cNvPr id="13" name="TextBox 12"/>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14" name="TextBox 13"/>
            <p:cNvSpPr txBox="1"/>
            <p:nvPr/>
          </p:nvSpPr>
          <p:spPr>
            <a:xfrm>
              <a:off x="1611085" y="1785257"/>
              <a:ext cx="1753281" cy="461665"/>
            </a:xfrm>
            <a:prstGeom prst="rect">
              <a:avLst/>
            </a:prstGeom>
            <a:noFill/>
          </p:spPr>
          <p:txBody>
            <a:bodyPr wrap="square" rtlCol="0">
              <a:spAutoFit/>
            </a:bodyPr>
            <a:lstStyle/>
            <a:p>
              <a:r>
                <a:rPr lang="en-US" sz="2400"/>
                <a:t>Chinatown</a:t>
              </a:r>
            </a:p>
          </p:txBody>
        </p:sp>
      </p:grpSp>
      <p:grpSp>
        <p:nvGrpSpPr>
          <p:cNvPr id="15" name="Group 14"/>
          <p:cNvGrpSpPr/>
          <p:nvPr/>
        </p:nvGrpSpPr>
        <p:grpSpPr>
          <a:xfrm>
            <a:off x="5773820" y="2212110"/>
            <a:ext cx="2013849" cy="461665"/>
            <a:chOff x="1230086" y="1785257"/>
            <a:chExt cx="2013849" cy="461665"/>
          </a:xfrm>
        </p:grpSpPr>
        <p:sp>
          <p:nvSpPr>
            <p:cNvPr id="16" name="TextBox 15"/>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17" name="TextBox 16"/>
            <p:cNvSpPr txBox="1"/>
            <p:nvPr/>
          </p:nvSpPr>
          <p:spPr>
            <a:xfrm>
              <a:off x="1611086" y="1785257"/>
              <a:ext cx="1632849" cy="461665"/>
            </a:xfrm>
            <a:prstGeom prst="rect">
              <a:avLst/>
            </a:prstGeom>
            <a:noFill/>
          </p:spPr>
          <p:txBody>
            <a:bodyPr wrap="square" rtlCol="0">
              <a:spAutoFit/>
            </a:bodyPr>
            <a:lstStyle/>
            <a:p>
              <a:r>
                <a:rPr lang="en-US" sz="2400"/>
                <a:t>Sentosa</a:t>
              </a:r>
            </a:p>
          </p:txBody>
        </p:sp>
      </p:grpSp>
      <p:grpSp>
        <p:nvGrpSpPr>
          <p:cNvPr id="19" name="Group 18"/>
          <p:cNvGrpSpPr/>
          <p:nvPr/>
        </p:nvGrpSpPr>
        <p:grpSpPr>
          <a:xfrm>
            <a:off x="464219" y="2763171"/>
            <a:ext cx="8430393" cy="461665"/>
            <a:chOff x="369902" y="2142097"/>
            <a:chExt cx="8430393" cy="461665"/>
          </a:xfrm>
        </p:grpSpPr>
        <p:sp>
          <p:nvSpPr>
            <p:cNvPr id="21" name="TextBox 20"/>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22" name="TextBox 21"/>
            <p:cNvSpPr txBox="1"/>
            <p:nvPr/>
          </p:nvSpPr>
          <p:spPr>
            <a:xfrm>
              <a:off x="844732" y="2142097"/>
              <a:ext cx="7955563" cy="461665"/>
            </a:xfrm>
            <a:prstGeom prst="rect">
              <a:avLst/>
            </a:prstGeom>
            <a:noFill/>
          </p:spPr>
          <p:txBody>
            <a:bodyPr wrap="square" rtlCol="0">
              <a:spAutoFit/>
            </a:bodyPr>
            <a:lstStyle/>
            <a:p>
              <a:r>
                <a:rPr lang="en-US" sz="2400"/>
                <a:t>You can see different kinds of animals in real life in a ______.</a:t>
              </a:r>
            </a:p>
          </p:txBody>
        </p:sp>
      </p:grpSp>
      <p:grpSp>
        <p:nvGrpSpPr>
          <p:cNvPr id="23" name="Group 22"/>
          <p:cNvGrpSpPr/>
          <p:nvPr/>
        </p:nvGrpSpPr>
        <p:grpSpPr>
          <a:xfrm>
            <a:off x="865832" y="3241229"/>
            <a:ext cx="1796143" cy="461665"/>
            <a:chOff x="1230086" y="1785257"/>
            <a:chExt cx="1796143" cy="461665"/>
          </a:xfrm>
        </p:grpSpPr>
        <p:sp>
          <p:nvSpPr>
            <p:cNvPr id="24" name="TextBox 2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25" name="TextBox 24"/>
            <p:cNvSpPr txBox="1"/>
            <p:nvPr/>
          </p:nvSpPr>
          <p:spPr>
            <a:xfrm>
              <a:off x="1611086" y="1785257"/>
              <a:ext cx="1415143" cy="461665"/>
            </a:xfrm>
            <a:prstGeom prst="rect">
              <a:avLst/>
            </a:prstGeom>
            <a:noFill/>
          </p:spPr>
          <p:txBody>
            <a:bodyPr wrap="square" rtlCol="0">
              <a:spAutoFit/>
            </a:bodyPr>
            <a:lstStyle/>
            <a:p>
              <a:r>
                <a:rPr lang="en-US" sz="2400"/>
                <a:t>zoo</a:t>
              </a:r>
            </a:p>
          </p:txBody>
        </p:sp>
      </p:grpSp>
      <p:grpSp>
        <p:nvGrpSpPr>
          <p:cNvPr id="26" name="Group 25"/>
          <p:cNvGrpSpPr/>
          <p:nvPr/>
        </p:nvGrpSpPr>
        <p:grpSpPr>
          <a:xfrm>
            <a:off x="3258132" y="3234891"/>
            <a:ext cx="1796143" cy="461665"/>
            <a:chOff x="1230086" y="1785257"/>
            <a:chExt cx="1796143" cy="461665"/>
          </a:xfrm>
        </p:grpSpPr>
        <p:sp>
          <p:nvSpPr>
            <p:cNvPr id="27" name="TextBox 26"/>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28" name="TextBox 27"/>
            <p:cNvSpPr txBox="1"/>
            <p:nvPr/>
          </p:nvSpPr>
          <p:spPr>
            <a:xfrm>
              <a:off x="1611086" y="1785257"/>
              <a:ext cx="1415143" cy="461665"/>
            </a:xfrm>
            <a:prstGeom prst="rect">
              <a:avLst/>
            </a:prstGeom>
            <a:noFill/>
          </p:spPr>
          <p:txBody>
            <a:bodyPr wrap="square" rtlCol="0">
              <a:spAutoFit/>
            </a:bodyPr>
            <a:lstStyle/>
            <a:p>
              <a:r>
                <a:rPr lang="en-US" sz="2400"/>
                <a:t>park</a:t>
              </a:r>
            </a:p>
          </p:txBody>
        </p:sp>
      </p:grpSp>
      <p:grpSp>
        <p:nvGrpSpPr>
          <p:cNvPr id="29" name="Group 28"/>
          <p:cNvGrpSpPr/>
          <p:nvPr/>
        </p:nvGrpSpPr>
        <p:grpSpPr>
          <a:xfrm>
            <a:off x="5793414" y="3234891"/>
            <a:ext cx="2841162" cy="461665"/>
            <a:chOff x="1230086" y="1785257"/>
            <a:chExt cx="2841162" cy="461665"/>
          </a:xfrm>
        </p:grpSpPr>
        <p:sp>
          <p:nvSpPr>
            <p:cNvPr id="30" name="TextBox 29"/>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31" name="TextBox 30"/>
            <p:cNvSpPr txBox="1"/>
            <p:nvPr/>
          </p:nvSpPr>
          <p:spPr>
            <a:xfrm>
              <a:off x="1611086" y="1785257"/>
              <a:ext cx="2460162" cy="461665"/>
            </a:xfrm>
            <a:prstGeom prst="rect">
              <a:avLst/>
            </a:prstGeom>
            <a:noFill/>
          </p:spPr>
          <p:txBody>
            <a:bodyPr wrap="square" rtlCol="0">
              <a:spAutoFit/>
            </a:bodyPr>
            <a:lstStyle/>
            <a:p>
              <a:r>
                <a:rPr lang="en-US" sz="2400"/>
                <a:t>town</a:t>
              </a:r>
            </a:p>
          </p:txBody>
        </p:sp>
      </p:grpSp>
      <p:grpSp>
        <p:nvGrpSpPr>
          <p:cNvPr id="33" name="Group 32"/>
          <p:cNvGrpSpPr/>
          <p:nvPr/>
        </p:nvGrpSpPr>
        <p:grpSpPr>
          <a:xfrm>
            <a:off x="464219" y="3775064"/>
            <a:ext cx="7061016" cy="470318"/>
            <a:chOff x="363373" y="4026312"/>
            <a:chExt cx="7061016" cy="470318"/>
          </a:xfrm>
        </p:grpSpPr>
        <p:sp>
          <p:nvSpPr>
            <p:cNvPr id="35" name="TextBox 34"/>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36" name="TextBox 35"/>
            <p:cNvSpPr txBox="1"/>
            <p:nvPr/>
          </p:nvSpPr>
          <p:spPr>
            <a:xfrm>
              <a:off x="838203" y="4026312"/>
              <a:ext cx="6586186" cy="461665"/>
            </a:xfrm>
            <a:prstGeom prst="rect">
              <a:avLst/>
            </a:prstGeom>
            <a:noFill/>
          </p:spPr>
          <p:txBody>
            <a:bodyPr wrap="square" rtlCol="0">
              <a:spAutoFit/>
            </a:bodyPr>
            <a:lstStyle/>
            <a:p>
              <a:r>
                <a:rPr lang="en-US" sz="2400"/>
                <a:t>You can ______ in places like Chinatown.</a:t>
              </a:r>
            </a:p>
          </p:txBody>
        </p:sp>
      </p:grpSp>
      <p:grpSp>
        <p:nvGrpSpPr>
          <p:cNvPr id="37" name="Group 36"/>
          <p:cNvGrpSpPr/>
          <p:nvPr/>
        </p:nvGrpSpPr>
        <p:grpSpPr>
          <a:xfrm>
            <a:off x="833173" y="4319422"/>
            <a:ext cx="3374583" cy="461665"/>
            <a:chOff x="1230086" y="1785257"/>
            <a:chExt cx="3374583" cy="461665"/>
          </a:xfrm>
        </p:grpSpPr>
        <p:sp>
          <p:nvSpPr>
            <p:cNvPr id="38" name="TextBox 3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39" name="TextBox 38"/>
            <p:cNvSpPr txBox="1"/>
            <p:nvPr/>
          </p:nvSpPr>
          <p:spPr>
            <a:xfrm>
              <a:off x="1611086" y="1785257"/>
              <a:ext cx="2993583" cy="461665"/>
            </a:xfrm>
            <a:prstGeom prst="rect">
              <a:avLst/>
            </a:prstGeom>
            <a:noFill/>
          </p:spPr>
          <p:txBody>
            <a:bodyPr wrap="square" rtlCol="0">
              <a:spAutoFit/>
            </a:bodyPr>
            <a:lstStyle/>
            <a:p>
              <a:r>
                <a:rPr lang="en-US" sz="2400"/>
                <a:t>watch animals</a:t>
              </a:r>
            </a:p>
          </p:txBody>
        </p:sp>
      </p:grpSp>
      <p:grpSp>
        <p:nvGrpSpPr>
          <p:cNvPr id="40" name="Group 39"/>
          <p:cNvGrpSpPr/>
          <p:nvPr/>
        </p:nvGrpSpPr>
        <p:grpSpPr>
          <a:xfrm>
            <a:off x="3242889" y="4313084"/>
            <a:ext cx="3002378" cy="461665"/>
            <a:chOff x="1230086" y="1785257"/>
            <a:chExt cx="3002378" cy="461665"/>
          </a:xfrm>
        </p:grpSpPr>
        <p:sp>
          <p:nvSpPr>
            <p:cNvPr id="41" name="TextBox 40"/>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42" name="TextBox 41"/>
            <p:cNvSpPr txBox="1"/>
            <p:nvPr/>
          </p:nvSpPr>
          <p:spPr>
            <a:xfrm>
              <a:off x="1611085" y="1785257"/>
              <a:ext cx="2621379" cy="461665"/>
            </a:xfrm>
            <a:prstGeom prst="rect">
              <a:avLst/>
            </a:prstGeom>
            <a:noFill/>
          </p:spPr>
          <p:txBody>
            <a:bodyPr wrap="square" rtlCol="0">
              <a:spAutoFit/>
            </a:bodyPr>
            <a:lstStyle/>
            <a:p>
              <a:r>
                <a:rPr lang="en-US" sz="2400"/>
                <a:t>watch festivals</a:t>
              </a:r>
            </a:p>
          </p:txBody>
        </p:sp>
      </p:grpSp>
      <p:grpSp>
        <p:nvGrpSpPr>
          <p:cNvPr id="43" name="Group 42"/>
          <p:cNvGrpSpPr/>
          <p:nvPr/>
        </p:nvGrpSpPr>
        <p:grpSpPr>
          <a:xfrm>
            <a:off x="5784912" y="4304431"/>
            <a:ext cx="3285188" cy="461665"/>
            <a:chOff x="1230086" y="1785257"/>
            <a:chExt cx="3285188" cy="461665"/>
          </a:xfrm>
        </p:grpSpPr>
        <p:sp>
          <p:nvSpPr>
            <p:cNvPr id="44" name="TextBox 4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45" name="TextBox 44"/>
            <p:cNvSpPr txBox="1"/>
            <p:nvPr/>
          </p:nvSpPr>
          <p:spPr>
            <a:xfrm>
              <a:off x="1611085" y="1785257"/>
              <a:ext cx="2904189" cy="461665"/>
            </a:xfrm>
            <a:prstGeom prst="rect">
              <a:avLst/>
            </a:prstGeom>
            <a:noFill/>
          </p:spPr>
          <p:txBody>
            <a:bodyPr wrap="square" rtlCol="0">
              <a:spAutoFit/>
            </a:bodyPr>
            <a:lstStyle/>
            <a:p>
              <a:r>
                <a:rPr lang="en-US" sz="2400"/>
                <a:t>do outdoor activities</a:t>
              </a:r>
            </a:p>
          </p:txBody>
        </p:sp>
      </p:grpSp>
      <p:grpSp>
        <p:nvGrpSpPr>
          <p:cNvPr id="47" name="Group 46"/>
          <p:cNvGrpSpPr/>
          <p:nvPr/>
        </p:nvGrpSpPr>
        <p:grpSpPr>
          <a:xfrm>
            <a:off x="475105" y="4916339"/>
            <a:ext cx="8585768" cy="470318"/>
            <a:chOff x="363373" y="3312302"/>
            <a:chExt cx="8585768" cy="470318"/>
          </a:xfrm>
        </p:grpSpPr>
        <p:sp>
          <p:nvSpPr>
            <p:cNvPr id="49" name="TextBox 48"/>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50" name="TextBox 49"/>
            <p:cNvSpPr txBox="1"/>
            <p:nvPr/>
          </p:nvSpPr>
          <p:spPr>
            <a:xfrm>
              <a:off x="838203" y="3312302"/>
              <a:ext cx="8110938" cy="461665"/>
            </a:xfrm>
            <a:prstGeom prst="rect">
              <a:avLst/>
            </a:prstGeom>
            <a:noFill/>
          </p:spPr>
          <p:txBody>
            <a:bodyPr wrap="square" rtlCol="0">
              <a:spAutoFit/>
            </a:bodyPr>
            <a:lstStyle/>
            <a:p>
              <a:r>
                <a:rPr lang="en-US" sz="2400"/>
                <a:t>______ has interesting activities for both children and parents.</a:t>
              </a:r>
            </a:p>
          </p:txBody>
        </p:sp>
      </p:grpSp>
      <p:grpSp>
        <p:nvGrpSpPr>
          <p:cNvPr id="51" name="Group 50"/>
          <p:cNvGrpSpPr/>
          <p:nvPr/>
        </p:nvGrpSpPr>
        <p:grpSpPr>
          <a:xfrm>
            <a:off x="839916" y="5416959"/>
            <a:ext cx="2688784" cy="461665"/>
            <a:chOff x="1230086" y="1785257"/>
            <a:chExt cx="2688784" cy="461665"/>
          </a:xfrm>
        </p:grpSpPr>
        <p:sp>
          <p:nvSpPr>
            <p:cNvPr id="52" name="TextBox 51"/>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53" name="TextBox 52"/>
            <p:cNvSpPr txBox="1"/>
            <p:nvPr/>
          </p:nvSpPr>
          <p:spPr>
            <a:xfrm>
              <a:off x="1611086" y="1785257"/>
              <a:ext cx="2307784" cy="461665"/>
            </a:xfrm>
            <a:prstGeom prst="rect">
              <a:avLst/>
            </a:prstGeom>
            <a:noFill/>
          </p:spPr>
          <p:txBody>
            <a:bodyPr wrap="square" rtlCol="0">
              <a:spAutoFit/>
            </a:bodyPr>
            <a:lstStyle/>
            <a:p>
              <a:r>
                <a:rPr lang="en-US" sz="2400"/>
                <a:t>Little India</a:t>
              </a:r>
            </a:p>
          </p:txBody>
        </p:sp>
      </p:grpSp>
      <p:grpSp>
        <p:nvGrpSpPr>
          <p:cNvPr id="54" name="Group 53"/>
          <p:cNvGrpSpPr/>
          <p:nvPr/>
        </p:nvGrpSpPr>
        <p:grpSpPr>
          <a:xfrm>
            <a:off x="3245234" y="5399997"/>
            <a:ext cx="1711122" cy="461665"/>
            <a:chOff x="1230086" y="1785257"/>
            <a:chExt cx="1711122" cy="461665"/>
          </a:xfrm>
        </p:grpSpPr>
        <p:sp>
          <p:nvSpPr>
            <p:cNvPr id="55" name="TextBox 54"/>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56" name="TextBox 55"/>
            <p:cNvSpPr txBox="1"/>
            <p:nvPr/>
          </p:nvSpPr>
          <p:spPr>
            <a:xfrm>
              <a:off x="1611086" y="1785257"/>
              <a:ext cx="1330122" cy="461665"/>
            </a:xfrm>
            <a:prstGeom prst="rect">
              <a:avLst/>
            </a:prstGeom>
            <a:noFill/>
          </p:spPr>
          <p:txBody>
            <a:bodyPr wrap="square" rtlCol="0">
              <a:spAutoFit/>
            </a:bodyPr>
            <a:lstStyle/>
            <a:p>
              <a:r>
                <a:rPr lang="en-US" sz="2400"/>
                <a:t>The zoo</a:t>
              </a:r>
            </a:p>
          </p:txBody>
        </p:sp>
      </p:grpSp>
      <p:grpSp>
        <p:nvGrpSpPr>
          <p:cNvPr id="57" name="Group 56"/>
          <p:cNvGrpSpPr/>
          <p:nvPr/>
        </p:nvGrpSpPr>
        <p:grpSpPr>
          <a:xfrm>
            <a:off x="5793514" y="5416958"/>
            <a:ext cx="1544574" cy="461665"/>
            <a:chOff x="1230086" y="1785257"/>
            <a:chExt cx="1544574" cy="461665"/>
          </a:xfrm>
        </p:grpSpPr>
        <p:sp>
          <p:nvSpPr>
            <p:cNvPr id="58" name="TextBox 5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59" name="TextBox 58"/>
            <p:cNvSpPr txBox="1"/>
            <p:nvPr/>
          </p:nvSpPr>
          <p:spPr>
            <a:xfrm>
              <a:off x="1611085" y="1785257"/>
              <a:ext cx="1163575" cy="461665"/>
            </a:xfrm>
            <a:prstGeom prst="rect">
              <a:avLst/>
            </a:prstGeom>
            <a:noFill/>
          </p:spPr>
          <p:txBody>
            <a:bodyPr wrap="square" rtlCol="0">
              <a:spAutoFit/>
            </a:bodyPr>
            <a:lstStyle/>
            <a:p>
              <a:r>
                <a:rPr lang="en-US" sz="2400"/>
                <a:t>Sentosa</a:t>
              </a:r>
            </a:p>
          </p:txBody>
        </p:sp>
      </p:grpSp>
      <p:grpSp>
        <p:nvGrpSpPr>
          <p:cNvPr id="61" name="Group 60"/>
          <p:cNvGrpSpPr/>
          <p:nvPr/>
        </p:nvGrpSpPr>
        <p:grpSpPr>
          <a:xfrm>
            <a:off x="462734" y="1761179"/>
            <a:ext cx="7569434" cy="470318"/>
            <a:chOff x="394546" y="1262747"/>
            <a:chExt cx="7569434" cy="470318"/>
          </a:xfrm>
        </p:grpSpPr>
        <p:sp>
          <p:nvSpPr>
            <p:cNvPr id="63" name="TextBox 62"/>
            <p:cNvSpPr txBox="1"/>
            <p:nvPr/>
          </p:nvSpPr>
          <p:spPr>
            <a:xfrm>
              <a:off x="394546" y="1262747"/>
              <a:ext cx="474830" cy="461665"/>
            </a:xfrm>
            <a:prstGeom prst="rect">
              <a:avLst/>
            </a:prstGeom>
            <a:noFill/>
          </p:spPr>
          <p:txBody>
            <a:bodyPr wrap="square" rtlCol="0">
              <a:spAutoFit/>
            </a:bodyPr>
            <a:lstStyle/>
            <a:p>
              <a:r>
                <a:rPr lang="en-US" sz="2400" b="1">
                  <a:solidFill>
                    <a:srgbClr val="0070C0"/>
                  </a:solidFill>
                </a:rPr>
                <a:t>1.</a:t>
              </a:r>
            </a:p>
          </p:txBody>
        </p:sp>
        <p:sp>
          <p:nvSpPr>
            <p:cNvPr id="64" name="TextBox 63"/>
            <p:cNvSpPr txBox="1"/>
            <p:nvPr/>
          </p:nvSpPr>
          <p:spPr>
            <a:xfrm>
              <a:off x="827313" y="1271400"/>
              <a:ext cx="7136667" cy="461665"/>
            </a:xfrm>
            <a:prstGeom prst="rect">
              <a:avLst/>
            </a:prstGeom>
            <a:noFill/>
          </p:spPr>
          <p:txBody>
            <a:bodyPr wrap="square" rtlCol="0">
              <a:spAutoFit/>
            </a:bodyPr>
            <a:lstStyle/>
            <a:p>
              <a:r>
                <a:rPr lang="en-US" sz="2400"/>
                <a:t>You can find beautiful plants and flowers in ______.</a:t>
              </a:r>
              <a:endParaRPr lang="en-US" sz="2400" i="1"/>
            </a:p>
          </p:txBody>
        </p:sp>
      </p:grpSp>
      <p:sp>
        <p:nvSpPr>
          <p:cNvPr id="2" name="Oval 1">
            <a:extLst>
              <a:ext uri="{FF2B5EF4-FFF2-40B4-BE49-F238E27FC236}">
                <a16:creationId xmlns:a16="http://schemas.microsoft.com/office/drawing/2014/main" id="{EA1D7B95-9843-42BB-AA9D-270A1B954DA2}"/>
              </a:ext>
            </a:extLst>
          </p:cNvPr>
          <p:cNvSpPr/>
          <p:nvPr/>
        </p:nvSpPr>
        <p:spPr>
          <a:xfrm>
            <a:off x="848605" y="2233910"/>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335B061-7890-40FF-9597-3150CD9FF7DA}"/>
              </a:ext>
            </a:extLst>
          </p:cNvPr>
          <p:cNvSpPr/>
          <p:nvPr/>
        </p:nvSpPr>
        <p:spPr>
          <a:xfrm>
            <a:off x="858388" y="3237123"/>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58C20F2-3B66-4820-BE20-92B396284DF5}"/>
              </a:ext>
            </a:extLst>
          </p:cNvPr>
          <p:cNvSpPr/>
          <p:nvPr/>
        </p:nvSpPr>
        <p:spPr>
          <a:xfrm>
            <a:off x="3236705" y="4326202"/>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EB61D2A-0C13-49A7-BA60-0240091A9B32}"/>
              </a:ext>
            </a:extLst>
          </p:cNvPr>
          <p:cNvSpPr/>
          <p:nvPr/>
        </p:nvSpPr>
        <p:spPr>
          <a:xfrm>
            <a:off x="5802650" y="5413907"/>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heel(1)">
                                      <p:cBhvr>
                                        <p:cTn id="12" dur="1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heel(1)">
                                      <p:cBhvr>
                                        <p:cTn id="17" dur="10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P spid="62"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3225783"/>
            <a:chOff x="760064" y="827862"/>
            <a:chExt cx="6239570" cy="322578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Speaking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7088"/>
              <a:ext cx="420785" cy="445296"/>
            </a:xfrm>
            <a:prstGeom prst="rect">
              <a:avLst/>
            </a:prstGeom>
          </p:spPr>
        </p:pic>
        <p:sp>
          <p:nvSpPr>
            <p:cNvPr id="20" name="TextBox 19"/>
            <p:cNvSpPr txBox="1"/>
            <p:nvPr/>
          </p:nvSpPr>
          <p:spPr>
            <a:xfrm>
              <a:off x="1223293" y="2730206"/>
              <a:ext cx="5776341"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grpSp>
    </p:spTree>
    <p:extLst>
      <p:ext uri="{BB962C8B-B14F-4D97-AF65-F5344CB8AC3E}">
        <p14:creationId xmlns:p14="http://schemas.microsoft.com/office/powerpoint/2010/main" val="41901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22340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84663"/>
            <a:ext cx="7954216" cy="1569660"/>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sp>
        <p:nvSpPr>
          <p:cNvPr id="2" name="TextBox 1"/>
          <p:cNvSpPr txBox="1"/>
          <p:nvPr/>
        </p:nvSpPr>
        <p:spPr>
          <a:xfrm>
            <a:off x="1174173" y="2535382"/>
            <a:ext cx="2410691" cy="523220"/>
          </a:xfrm>
          <a:prstGeom prst="rect">
            <a:avLst/>
          </a:prstGeom>
          <a:noFill/>
        </p:spPr>
        <p:txBody>
          <a:bodyPr wrap="square" rtlCol="0">
            <a:spAutoFit/>
          </a:bodyPr>
          <a:lstStyle/>
          <a:p>
            <a:r>
              <a:rPr lang="en-US" sz="2800" b="1">
                <a:solidFill>
                  <a:srgbClr val="0070C0"/>
                </a:solidFill>
              </a:rPr>
              <a:t>Example:</a:t>
            </a:r>
          </a:p>
        </p:txBody>
      </p:sp>
      <p:sp>
        <p:nvSpPr>
          <p:cNvPr id="3" name="TextBox 2"/>
          <p:cNvSpPr txBox="1"/>
          <p:nvPr/>
        </p:nvSpPr>
        <p:spPr>
          <a:xfrm>
            <a:off x="1278082" y="3283527"/>
            <a:ext cx="6109854" cy="2677656"/>
          </a:xfrm>
          <a:prstGeom prst="rect">
            <a:avLst/>
          </a:prstGeom>
          <a:noFill/>
        </p:spPr>
        <p:txBody>
          <a:bodyPr wrap="square" rtlCol="0">
            <a:spAutoFit/>
          </a:bodyPr>
          <a:lstStyle/>
          <a:p>
            <a:pPr>
              <a:lnSpc>
                <a:spcPct val="150000"/>
              </a:lnSpc>
            </a:pPr>
            <a:r>
              <a:rPr lang="en-US" sz="2800" b="1" i="1"/>
              <a:t>A: </a:t>
            </a:r>
            <a:r>
              <a:rPr lang="en-US" sz="2800"/>
              <a:t>Which place do you want to visit?</a:t>
            </a:r>
          </a:p>
          <a:p>
            <a:pPr>
              <a:lnSpc>
                <a:spcPct val="150000"/>
              </a:lnSpc>
            </a:pPr>
            <a:r>
              <a:rPr lang="en-US" sz="2800" b="1" i="1"/>
              <a:t>B: </a:t>
            </a:r>
            <a:r>
              <a:rPr lang="en-US" sz="2800"/>
              <a:t>The zoo.</a:t>
            </a:r>
          </a:p>
          <a:p>
            <a:pPr>
              <a:lnSpc>
                <a:spcPct val="150000"/>
              </a:lnSpc>
            </a:pPr>
            <a:r>
              <a:rPr lang="en-US" sz="2800" b="1" i="1"/>
              <a:t>A: </a:t>
            </a:r>
            <a:r>
              <a:rPr lang="en-US" sz="2800"/>
              <a:t>Why do you want to visit it?</a:t>
            </a:r>
          </a:p>
          <a:p>
            <a:pPr>
              <a:lnSpc>
                <a:spcPct val="150000"/>
              </a:lnSpc>
            </a:pPr>
            <a:r>
              <a:rPr lang="en-US" sz="2800" b="1" i="1"/>
              <a:t>B: </a:t>
            </a:r>
            <a:r>
              <a:rPr lang="en-US" sz="2800"/>
              <a:t>I want to see the animals.</a:t>
            </a:r>
          </a:p>
        </p:txBody>
      </p:sp>
      <p:sp>
        <p:nvSpPr>
          <p:cNvPr id="4" name="Action Button: Return 3">
            <a:hlinkClick r:id="rId4" action="ppaction://hlinksldjump" highlightClick="1"/>
            <a:extLst>
              <a:ext uri="{FF2B5EF4-FFF2-40B4-BE49-F238E27FC236}">
                <a16:creationId xmlns:a16="http://schemas.microsoft.com/office/drawing/2014/main" id="{AE3CE7EF-DD84-4062-93BC-93EAD7BA72AE}"/>
              </a:ext>
            </a:extLst>
          </p:cNvPr>
          <p:cNvSpPr/>
          <p:nvPr/>
        </p:nvSpPr>
        <p:spPr>
          <a:xfrm>
            <a:off x="4257964" y="6336145"/>
            <a:ext cx="628073" cy="437192"/>
          </a:xfrm>
          <a:prstGeom prst="actionButtonReturn">
            <a:avLst/>
          </a:prstGeom>
          <a:solidFill>
            <a:srgbClr val="0FB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804720"/>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865603"/>
            <a:ext cx="474830" cy="461665"/>
          </a:xfrm>
          <a:prstGeom prst="rect">
            <a:avLst/>
          </a:prstGeom>
          <a:noFill/>
        </p:spPr>
        <p:txBody>
          <a:bodyPr wrap="square" rtlCol="0">
            <a:spAutoFit/>
          </a:bodyPr>
          <a:lstStyle/>
          <a:p>
            <a:r>
              <a:rPr lang="en-US" sz="2400" b="1">
                <a:solidFill>
                  <a:srgbClr val="0070C0"/>
                </a:solidFill>
              </a:rPr>
              <a:t>1.</a:t>
            </a:r>
          </a:p>
        </p:txBody>
      </p:sp>
      <p:sp>
        <p:nvSpPr>
          <p:cNvPr id="7" name="TextBox 6"/>
          <p:cNvSpPr txBox="1"/>
          <p:nvPr/>
        </p:nvSpPr>
        <p:spPr>
          <a:xfrm>
            <a:off x="220135" y="1189954"/>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768603"/>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753313"/>
            <a:ext cx="474830" cy="461665"/>
          </a:xfrm>
          <a:prstGeom prst="rect">
            <a:avLst/>
          </a:prstGeom>
          <a:noFill/>
        </p:spPr>
        <p:txBody>
          <a:bodyPr wrap="square" rtlCol="0">
            <a:spAutoFit/>
          </a:bodyPr>
          <a:lstStyle/>
          <a:p>
            <a:r>
              <a:rPr lang="en-US" sz="2400" b="1">
                <a:solidFill>
                  <a:srgbClr val="0070C0"/>
                </a:solidFill>
              </a:rPr>
              <a:t>2.</a:t>
            </a:r>
          </a:p>
        </p:txBody>
      </p:sp>
      <p:sp>
        <p:nvSpPr>
          <p:cNvPr id="74" name="TextBox 73"/>
          <p:cNvSpPr txBox="1"/>
          <p:nvPr/>
        </p:nvSpPr>
        <p:spPr>
          <a:xfrm>
            <a:off x="220135" y="3088055"/>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742877"/>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742877"/>
            <a:ext cx="474830" cy="461665"/>
          </a:xfrm>
          <a:prstGeom prst="rect">
            <a:avLst/>
          </a:prstGeom>
          <a:noFill/>
        </p:spPr>
        <p:txBody>
          <a:bodyPr wrap="square" rtlCol="0">
            <a:spAutoFit/>
          </a:bodyPr>
          <a:lstStyle/>
          <a:p>
            <a:r>
              <a:rPr lang="en-US" sz="2400" b="1">
                <a:solidFill>
                  <a:srgbClr val="0070C0"/>
                </a:solidFill>
              </a:rPr>
              <a:t>3.</a:t>
            </a:r>
          </a:p>
        </p:txBody>
      </p:sp>
      <p:sp>
        <p:nvSpPr>
          <p:cNvPr id="77" name="TextBox 76"/>
          <p:cNvSpPr txBox="1"/>
          <p:nvPr/>
        </p:nvSpPr>
        <p:spPr>
          <a:xfrm>
            <a:off x="189731" y="5160747"/>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875993"/>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750543"/>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751233"/>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
        <p:nvSpPr>
          <p:cNvPr id="26" name="Multiplication Sign 25">
            <a:hlinkClick r:id="rId2" action="ppaction://hlinksldjump"/>
            <a:extLst>
              <a:ext uri="{FF2B5EF4-FFF2-40B4-BE49-F238E27FC236}">
                <a16:creationId xmlns:a16="http://schemas.microsoft.com/office/drawing/2014/main" id="{50A0095D-394A-47B4-B314-9F1B993E6093}"/>
              </a:ext>
            </a:extLst>
          </p:cNvPr>
          <p:cNvSpPr/>
          <p:nvPr/>
        </p:nvSpPr>
        <p:spPr>
          <a:xfrm>
            <a:off x="8535890" y="180879"/>
            <a:ext cx="491613" cy="461665"/>
          </a:xfrm>
          <a:prstGeom prst="mathMultiply">
            <a:avLst/>
          </a:prstGeom>
          <a:no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96461E-8028-41BE-8448-D016BAB16151}"/>
              </a:ext>
            </a:extLst>
          </p:cNvPr>
          <p:cNvSpPr txBox="1"/>
          <p:nvPr/>
        </p:nvSpPr>
        <p:spPr>
          <a:xfrm>
            <a:off x="2332840" y="39684"/>
            <a:ext cx="4222669" cy="707886"/>
          </a:xfrm>
          <a:prstGeom prst="rect">
            <a:avLst/>
          </a:prstGeom>
          <a:noFill/>
        </p:spPr>
        <p:txBody>
          <a:bodyPr wrap="square" rtlCol="0">
            <a:spAutoFit/>
          </a:bodyPr>
          <a:lstStyle/>
          <a:p>
            <a:pPr algn="ctr"/>
            <a:r>
              <a:rPr lang="en-US" sz="4000" b="1" i="1" dirty="0">
                <a:solidFill>
                  <a:srgbClr val="0FB7BD"/>
                </a:solidFill>
                <a:effectLst/>
                <a:latin typeface="Comic Sans MS" panose="030F0702030302020204" pitchFamily="66" charset="0"/>
              </a:rPr>
              <a:t>Visit Singapore</a:t>
            </a:r>
          </a:p>
        </p:txBody>
      </p:sp>
    </p:spTree>
    <p:extLst>
      <p:ext uri="{BB962C8B-B14F-4D97-AF65-F5344CB8AC3E}">
        <p14:creationId xmlns:p14="http://schemas.microsoft.com/office/powerpoint/2010/main" val="12178116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575</TotalTime>
  <Words>1009</Words>
  <Application>Microsoft Office PowerPoint</Application>
  <PresentationFormat>On-screen Show (4:3)</PresentationFormat>
  <Paragraphs>119</Paragraphs>
  <Slides>16</Slides>
  <Notes>0</Notes>
  <HiddenSlides>2</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Comic Sans MS</vt:lpstr>
      <vt:lpstr>Helvetica Neue</vt:lpstr>
      <vt:lpstr>MyriadPro-It</vt:lpstr>
      <vt:lpstr>MyriadPro-Regular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52</cp:revision>
  <dcterms:created xsi:type="dcterms:W3CDTF">2020-12-09T02:04:09Z</dcterms:created>
  <dcterms:modified xsi:type="dcterms:W3CDTF">2021-06-05T09:43:21Z</dcterms:modified>
</cp:coreProperties>
</file>